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0" r:id="rId1"/>
  </p:sldMasterIdLst>
  <p:notesMasterIdLst>
    <p:notesMasterId r:id="rId16"/>
  </p:notesMasterIdLst>
  <p:sldIdLst>
    <p:sldId id="288" r:id="rId2"/>
    <p:sldId id="291" r:id="rId3"/>
    <p:sldId id="305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FF0066"/>
    <a:srgbClr val="660066"/>
    <a:srgbClr val="00FF00"/>
    <a:srgbClr val="0000FF"/>
    <a:srgbClr val="E5790D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41" d="100"/>
          <a:sy n="41" d="100"/>
        </p:scale>
        <p:origin x="-1182" y="-23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81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3083" name="Text Box 10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Calibri" pitchFamily="32" charset="0"/>
                <a:ea typeface="Microsoft YaHei" charset="0"/>
                <a:cs typeface="Microsoft YaHei" charset="0"/>
              </a:defRPr>
            </a:lvl1pPr>
          </a:lstStyle>
          <a:p>
            <a:pPr>
              <a:defRPr/>
            </a:pPr>
            <a:fld id="{224B9F75-09A3-4765-B269-42C0D3DF85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135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FD61A7-1094-46B4-8C40-363329F4796F}" type="slidenum">
              <a:rPr lang="ru-RU" altLang="ru-RU" smtClean="0">
                <a:latin typeface="Calibri" pitchFamily="34" charset="0"/>
                <a:ea typeface="Microsoft YaHei" pitchFamily="34" charset="-122"/>
              </a:rPr>
              <a:pPr eaLnBrk="1" hangingPunct="1">
                <a:spcBef>
                  <a:spcPct val="0"/>
                </a:spcBef>
              </a:pPr>
              <a:t>5</a:t>
            </a:fld>
            <a:endParaRPr lang="ru-RU" altLang="ru-RU" smtClean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819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B8990AF-6AC9-4FCD-B2C4-3A5651AFFE30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68825" cy="3425825"/>
          </a:xfrm>
          <a:solidFill>
            <a:srgbClr val="FFFFFF"/>
          </a:solidFill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08A84C-21B3-4FA9-8286-626E191D84A0}" type="slidenum">
              <a:rPr lang="ru-RU" altLang="ru-RU" smtClean="0">
                <a:latin typeface="Calibri" pitchFamily="34" charset="0"/>
                <a:ea typeface="Microsoft YaHei" pitchFamily="34" charset="-122"/>
              </a:rPr>
              <a:pPr eaLnBrk="1" hangingPunct="1">
                <a:spcBef>
                  <a:spcPct val="0"/>
                </a:spcBef>
              </a:pPr>
              <a:t>6</a:t>
            </a:fld>
            <a:endParaRPr lang="ru-RU" altLang="ru-RU" smtClean="0">
              <a:latin typeface="Calibri" pitchFamily="34" charset="0"/>
              <a:ea typeface="Microsoft YaHei" pitchFamily="34" charset="-122"/>
            </a:endParaRPr>
          </a:p>
        </p:txBody>
      </p:sp>
      <p:sp>
        <p:nvSpPr>
          <p:cNvPr id="92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7037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E4F9070D-5BE6-4D61-91F4-E62D1D6ED2C8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F7F14AEC-806F-4FF3-ACB3-CEB2213977E2}" type="slidenum">
              <a:rPr lang="ru-RU" altLang="ru-RU">
                <a:latin typeface="Calibri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ru-RU" altLang="ru-RU">
              <a:latin typeface="Calibri" pitchFamily="34" charset="0"/>
            </a:endParaRPr>
          </a:p>
        </p:txBody>
      </p:sp>
      <p:sp>
        <p:nvSpPr>
          <p:cNvPr id="92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922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D7B4F-CE37-4075-8668-EE762C021B78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E8CAE-EC58-4F8D-A857-CF61CDA8D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387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D55AC-FB0F-4725-BC6E-5A6B8166A7A8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4D92-62CD-40EC-857F-3555D1E06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160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34590-58DE-4074-97C9-15F241F3A8B4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977FF-D6A0-4022-B0EC-C2E90BF09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88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DD54C-4151-439B-BE67-CB0ABA2F788A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D4419-842B-4F0F-B171-9D51541F0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591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99FD-C885-4380-8807-646E63CFD66D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6CE3-AAB2-4626-8F3C-A7D3975BB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04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2AF54-1988-4399-9F35-2C15241F6FE7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ADAED-23E0-46F8-B8F0-9C74B70A30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3F13-61E2-4F5B-AFCF-DF00EAB88AB6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E35F9-BFA5-4672-92C9-4BF6061A4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92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62D5-855F-4C4B-9103-BB462815BBC4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360CF-1FE7-432B-A7CF-49584739D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43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0F29C-250F-4F74-B7EC-66011D1C72C0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B572C-6A7D-477E-99C6-5848C4E7B0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03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B215D-DF9E-4351-9DCE-4A76E2B1960A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38C5-A12E-441A-A388-CBFDE296AC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4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1CDF7-B2DB-46BD-858C-61C803E707BC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8FF1-AA1B-4653-9AE4-FE8A495811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9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F0D2B1D-3E99-4B1E-86D2-2D9646CCEC33}" type="datetimeFigureOut">
              <a:rPr lang="en-US"/>
              <a:pPr>
                <a:defRPr/>
              </a:pPr>
              <a:t>1/24/2016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B27921-D614-481F-A6AE-DE6F05199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microsoft.com/office/2007/relationships/hdphoto" Target="../media/hdphoto1.wdp"/><Relationship Id="rId10" Type="http://schemas.openxmlformats.org/officeDocument/2006/relationships/image" Target="../media/image5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openxmlformats.org/officeDocument/2006/relationships/image" Target="../media/image27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png"/><Relationship Id="rId11" Type="http://schemas.openxmlformats.org/officeDocument/2006/relationships/image" Target="../media/image26.jpeg"/><Relationship Id="rId5" Type="http://schemas.microsoft.com/office/2007/relationships/hdphoto" Target="../media/hdphoto9.wdp"/><Relationship Id="rId10" Type="http://schemas.openxmlformats.org/officeDocument/2006/relationships/image" Target="../media/image25.jpeg"/><Relationship Id="rId4" Type="http://schemas.openxmlformats.org/officeDocument/2006/relationships/image" Target="../media/image23.jpeg"/><Relationship Id="rId9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12" Type="http://schemas.openxmlformats.org/officeDocument/2006/relationships/image" Target="../media/image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2.jpeg"/><Relationship Id="rId11" Type="http://schemas.microsoft.com/office/2007/relationships/hdphoto" Target="../media/hdphoto1.wdp"/><Relationship Id="rId5" Type="http://schemas.openxmlformats.org/officeDocument/2006/relationships/image" Target="../media/image11.jpeg"/><Relationship Id="rId10" Type="http://schemas.openxmlformats.org/officeDocument/2006/relationships/image" Target="../media/image9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16.jpe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556792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0">
                <a:srgbClr val="66FFFF">
                  <a:alpha val="88000"/>
                </a:srgbClr>
              </a:gs>
              <a:gs pos="100000">
                <a:srgbClr val="66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650" y="0"/>
            <a:ext cx="1149350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 Box 1"/>
          <p:cNvSpPr txBox="1">
            <a:spLocks noChangeArrowheads="1"/>
          </p:cNvSpPr>
          <p:nvPr/>
        </p:nvSpPr>
        <p:spPr bwMode="auto">
          <a:xfrm>
            <a:off x="323850" y="1479550"/>
            <a:ext cx="8569325" cy="521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</a:pPr>
            <a:r>
              <a:rPr lang="ru-RU" altLang="ru-RU" sz="32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en-US" altLang="ru-RU" sz="32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cell</a:t>
            </a:r>
            <a:r>
              <a:rPr lang="ru-RU" altLang="ru-RU" sz="32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-блоков в </a:t>
            </a:r>
            <a:r>
              <a:rPr lang="ru-RU" altLang="ru-RU" sz="3200" b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онкоцитологии</a:t>
            </a:r>
            <a:r>
              <a:rPr lang="en-US" altLang="ru-RU" sz="32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3200" b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клинические наблюдения</a:t>
            </a:r>
          </a:p>
          <a:p>
            <a:pPr algn="ctr" eaLnBrk="1" hangingPunct="1">
              <a:buClrTx/>
              <a:buFontTx/>
              <a:buNone/>
            </a:pPr>
            <a:endParaRPr lang="ru-RU" altLang="ru-RU" sz="2400" b="1" dirty="0">
              <a:solidFill>
                <a:schemeClr val="tx1"/>
              </a:solidFill>
              <a:cs typeface="Arial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200" b="1" dirty="0" err="1">
                <a:solidFill>
                  <a:schemeClr val="tx1"/>
                </a:solidFill>
                <a:cs typeface="Arial" charset="0"/>
              </a:rPr>
              <a:t>Костючек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 И.Н.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 1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ru-RU" altLang="ru-RU" sz="2200" b="1" dirty="0" err="1">
                <a:solidFill>
                  <a:schemeClr val="tx1"/>
                </a:solidFill>
                <a:cs typeface="Arial" charset="0"/>
              </a:rPr>
              <a:t>Тамазян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 Н.В.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 1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, Воробьев С.Л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.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 1</a:t>
            </a:r>
            <a:r>
              <a:rPr lang="ru-RU" altLang="ru-RU" sz="2200" b="1" dirty="0" smtClean="0">
                <a:solidFill>
                  <a:schemeClr val="tx1"/>
                </a:solidFill>
                <a:cs typeface="Arial" charset="0"/>
              </a:rPr>
              <a:t>,</a:t>
            </a: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200" b="1" dirty="0" smtClean="0">
                <a:solidFill>
                  <a:schemeClr val="tx1"/>
                </a:solidFill>
                <a:cs typeface="Arial" charset="0"/>
              </a:rPr>
              <a:t>Литвинов Н.В., Милютина Ю.П.,</a:t>
            </a:r>
            <a:endParaRPr lang="ru-RU" altLang="ru-RU" sz="2200" b="1" dirty="0">
              <a:solidFill>
                <a:schemeClr val="tx1"/>
              </a:solidFill>
              <a:cs typeface="Arial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altLang="ru-RU" sz="2200" b="1" dirty="0" err="1">
                <a:solidFill>
                  <a:schemeClr val="tx1"/>
                </a:solidFill>
                <a:cs typeface="Arial" charset="0"/>
              </a:rPr>
              <a:t>Солоницын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 Е.Г. 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2,3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, 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Василева О.Л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.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 1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,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altLang="ru-RU" sz="2200" b="1" dirty="0">
                <a:solidFill>
                  <a:schemeClr val="tx1"/>
                </a:solidFill>
                <a:cs typeface="Arial" charset="0"/>
              </a:rPr>
              <a:t>Кораблина И.М</a:t>
            </a:r>
            <a:r>
              <a:rPr lang="en-US" altLang="ru-RU" sz="2200" b="1" dirty="0">
                <a:solidFill>
                  <a:schemeClr val="tx1"/>
                </a:solidFill>
                <a:cs typeface="Arial" charset="0"/>
              </a:rPr>
              <a:t>.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 1</a:t>
            </a:r>
            <a:endParaRPr lang="ru-RU" altLang="ru-RU" sz="2200" b="1" baseline="30000" dirty="0">
              <a:solidFill>
                <a:schemeClr val="tx1"/>
              </a:solidFill>
              <a:cs typeface="Arial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ru-RU" altLang="ru-RU" sz="2000" b="1" dirty="0">
              <a:solidFill>
                <a:srgbClr val="222222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ru-RU" altLang="ru-RU" b="1" dirty="0">
                <a:solidFill>
                  <a:srgbClr val="222222"/>
                </a:solidFill>
                <a:ea typeface="Calibri" pitchFamily="34" charset="0"/>
                <a:cs typeface="Arial" charset="0"/>
              </a:rPr>
              <a:t>Национальный центр клинической морфологической диагностики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1</a:t>
            </a:r>
            <a:r>
              <a:rPr lang="ru-RU" altLang="ru-RU" b="1" dirty="0">
                <a:solidFill>
                  <a:srgbClr val="222222"/>
                </a:solidFill>
                <a:cs typeface="Calibri" pitchFamily="34" charset="0"/>
              </a:rPr>
              <a:t>, Клиническая больница №122  им. Л</a:t>
            </a:r>
            <a:r>
              <a:rPr lang="en-US" altLang="ru-RU" b="1" dirty="0">
                <a:solidFill>
                  <a:srgbClr val="222222"/>
                </a:solidFill>
                <a:cs typeface="Calibri" pitchFamily="34" charset="0"/>
              </a:rPr>
              <a:t>.</a:t>
            </a:r>
            <a:r>
              <a:rPr lang="ru-RU" altLang="ru-RU" b="1" dirty="0">
                <a:solidFill>
                  <a:srgbClr val="222222"/>
                </a:solidFill>
                <a:cs typeface="Calibri" pitchFamily="34" charset="0"/>
              </a:rPr>
              <a:t>Г</a:t>
            </a:r>
            <a:r>
              <a:rPr lang="en-US" altLang="ru-RU" b="1" dirty="0">
                <a:solidFill>
                  <a:srgbClr val="222222"/>
                </a:solidFill>
                <a:cs typeface="Calibri" pitchFamily="34" charset="0"/>
              </a:rPr>
              <a:t>. </a:t>
            </a:r>
            <a:r>
              <a:rPr lang="ru-RU" altLang="ru-RU" b="1" dirty="0">
                <a:solidFill>
                  <a:srgbClr val="222222"/>
                </a:solidFill>
                <a:cs typeface="Calibri" pitchFamily="34" charset="0"/>
              </a:rPr>
              <a:t>Соколова </a:t>
            </a:r>
            <a:r>
              <a:rPr lang="en-US" altLang="ru-RU" sz="2200" b="1" baseline="30000" dirty="0">
                <a:solidFill>
                  <a:schemeClr val="tx1"/>
                </a:solidFill>
                <a:cs typeface="Arial" charset="0"/>
              </a:rPr>
              <a:t>2</a:t>
            </a:r>
            <a:endParaRPr lang="ru-RU" altLang="ru-RU" sz="2200" b="1" baseline="30000" dirty="0">
              <a:solidFill>
                <a:schemeClr val="tx1"/>
              </a:solidFill>
              <a:cs typeface="Arial" charset="0"/>
            </a:endParaRPr>
          </a:p>
          <a:p>
            <a:pPr algn="ctr" eaLnBrk="1" hangingPunct="1"/>
            <a:r>
              <a:rPr lang="ru-RU" altLang="ru-RU" b="1" dirty="0">
                <a:solidFill>
                  <a:srgbClr val="222222"/>
                </a:solidFill>
                <a:cs typeface="Calibri" pitchFamily="34" charset="0"/>
              </a:rPr>
              <a:t>Медицинский факультет СПбГУ </a:t>
            </a:r>
            <a:r>
              <a:rPr lang="en-US" altLang="ru-RU" sz="2200" b="1" baseline="30000" dirty="0" smtClean="0">
                <a:solidFill>
                  <a:schemeClr val="tx1"/>
                </a:solidFill>
                <a:cs typeface="Arial" charset="0"/>
              </a:rPr>
              <a:t>3</a:t>
            </a:r>
            <a:endParaRPr lang="ru-RU" altLang="ru-RU" sz="2200" b="1" baseline="30000" dirty="0">
              <a:solidFill>
                <a:schemeClr val="tx1"/>
              </a:solidFill>
              <a:cs typeface="Arial" charset="0"/>
            </a:endParaRPr>
          </a:p>
          <a:p>
            <a:pPr algn="ctr" eaLnBrk="1" hangingPunct="1">
              <a:buClrTx/>
              <a:buFontTx/>
              <a:buNone/>
            </a:pPr>
            <a:endParaRPr lang="en-US" altLang="ru-RU" b="1" dirty="0">
              <a:solidFill>
                <a:srgbClr val="222222"/>
              </a:solidFill>
              <a:latin typeface="Times New Roman" pitchFamily="18" charset="0"/>
            </a:endParaRPr>
          </a:p>
          <a:p>
            <a:pPr algn="ctr" eaLnBrk="1" hangingPunct="1">
              <a:buClrTx/>
              <a:buFontTx/>
              <a:buNone/>
            </a:pPr>
            <a:endParaRPr lang="ru-RU" altLang="ru-RU" b="1" dirty="0">
              <a:solidFill>
                <a:srgbClr val="222222"/>
              </a:solidFill>
              <a:latin typeface="Times New Roman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b="1" dirty="0">
                <a:solidFill>
                  <a:srgbClr val="222222"/>
                </a:solidFill>
                <a:latin typeface="Times New Roman" pitchFamily="18" charset="0"/>
              </a:rPr>
              <a:t>Санкт-Петербург</a:t>
            </a:r>
          </a:p>
          <a:p>
            <a:pPr algn="ctr" eaLnBrk="1" hangingPunct="1">
              <a:buClrTx/>
              <a:buFontTx/>
              <a:buNone/>
            </a:pPr>
            <a:endParaRPr lang="ru-RU" altLang="ru-RU" sz="4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6" r="42496" b="8426"/>
          <a:stretch>
            <a:fillRect/>
          </a:stretch>
        </p:blipFill>
        <p:spPr bwMode="auto">
          <a:xfrm>
            <a:off x="0" y="6524625"/>
            <a:ext cx="9144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E:\files\foto ot Solo\2012_03_04__17_50_05_A-Solo_IMG_1464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9" y="0"/>
            <a:ext cx="313055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D:\фото сотр НМХЦ\DSCF739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49" y="33338"/>
            <a:ext cx="9726852" cy="682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12.032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5576" y="530120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3"/>
    </mc:Choice>
    <mc:Fallback xmlns="">
      <p:transition spd="slow" advTm="25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5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1" objId="6"/>
        <p14:stopEvt time="24655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7184" y="1"/>
            <a:ext cx="9144000" cy="980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Женщина </a:t>
            </a:r>
            <a:r>
              <a:rPr lang="en-US" altLang="ru-RU" sz="28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8 лет. Карцинома молочной железы в анамнезе. 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ru-RU" alt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ерозная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аденокарцинома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эндометрия 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0" y="848654"/>
            <a:ext cx="1440795" cy="144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2988224" y="5427633"/>
            <a:ext cx="1350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solidFill>
                  <a:prstClr val="black"/>
                </a:solidFill>
              </a:rPr>
              <a:t>Н</a:t>
            </a:r>
            <a:r>
              <a:rPr lang="en-US" sz="2000" b="1" dirty="0" smtClean="0">
                <a:solidFill>
                  <a:prstClr val="black"/>
                </a:solidFill>
              </a:rPr>
              <a:t>&amp;E, ×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</a:rPr>
              <a:t>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14056" y="5392313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H&amp;E, </a:t>
            </a:r>
            <a:r>
              <a:rPr lang="en-US" sz="2000" b="1" dirty="0">
                <a:solidFill>
                  <a:prstClr val="black"/>
                </a:solidFill>
              </a:rPr>
              <a:t>×200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8668"/>
            <a:ext cx="128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Случай 1 </a:t>
            </a:r>
            <a:endParaRPr lang="ru-RU" dirty="0"/>
          </a:p>
        </p:txBody>
      </p:sp>
      <p:pic>
        <p:nvPicPr>
          <p:cNvPr id="13" name="Picture 2" descr="G:\doc\Сокольники 2015\Cases for Paris 2013\Case Korostina 3212\1696-13 Г-Э_операционный_матка х200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G:\doc\Сокольники 2015\Cases for Paris 2013\Case Korostina 3212\1696-13 Г-Э_операционный_эмболы в сосуд миометрия х200_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3766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7184" y="0"/>
            <a:ext cx="9144000" cy="1381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pPr algn="l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Женщина 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40 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лет. </a:t>
            </a:r>
            <a:r>
              <a:rPr lang="ru-RU" alt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Аденокарцинома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altLang="ru-RU" sz="2800" b="1" dirty="0" err="1" smtClean="0">
                <a:solidFill>
                  <a:schemeClr val="accent1">
                    <a:lumMod val="75000"/>
                  </a:schemeClr>
                </a:solidFill>
              </a:rPr>
              <a:t>урахуса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с метастазами в легкое в 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анамнезе. Плевральный 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экссудат 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0" y="895546"/>
            <a:ext cx="1440795" cy="1440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2988224" y="5427633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MGG, ×200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14056" y="5392313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H&amp;E, ×</a:t>
            </a:r>
            <a:r>
              <a:rPr lang="ru-RU" sz="2000" b="1" dirty="0" smtClean="0">
                <a:solidFill>
                  <a:prstClr val="black"/>
                </a:solidFill>
              </a:rPr>
              <a:t>4</a:t>
            </a:r>
            <a:r>
              <a:rPr lang="en-US" sz="2000" b="1" dirty="0" smtClean="0">
                <a:solidFill>
                  <a:prstClr val="black"/>
                </a:solidFill>
              </a:rPr>
              <a:t>00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8668"/>
            <a:ext cx="128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Случай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ru-RU" dirty="0"/>
          </a:p>
        </p:txBody>
      </p:sp>
      <p:pic>
        <p:nvPicPr>
          <p:cNvPr id="3074" name="Picture 2" descr="G:\doc\Сокольники 2015\Cases for Paris 2013\Case Роенко 38277-12\38277-12 Р-Гимза трад цитол х200_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doc\Сокольники 2015\Cases for Paris 2013\Case Роенко 38277-12\38277-12 Г-Э_cell-block х400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2410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1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27184" y="1"/>
            <a:ext cx="9144000" cy="98072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Алгоритм </a:t>
            </a:r>
            <a:r>
              <a:rPr lang="ru-RU" altLang="ru-RU" sz="4000" b="1" dirty="0" err="1" smtClean="0">
                <a:solidFill>
                  <a:schemeClr val="accent1">
                    <a:lumMod val="75000"/>
                  </a:schemeClr>
                </a:solidFill>
              </a:rPr>
              <a:t>фенотипирования</a:t>
            </a:r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19" y="1052736"/>
            <a:ext cx="8892481" cy="55446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Гистогенез</a:t>
            </a:r>
            <a:r>
              <a:rPr lang="en-US" dirty="0" smtClean="0"/>
              <a:t>: </a:t>
            </a:r>
            <a:r>
              <a:rPr lang="ru-RU" dirty="0" smtClean="0"/>
              <a:t>эпителиальные маркеры - </a:t>
            </a:r>
            <a:r>
              <a:rPr lang="en-US" dirty="0" smtClean="0"/>
              <a:t>AE1/AE3,</a:t>
            </a:r>
            <a:r>
              <a:rPr lang="ru-RU" dirty="0" smtClean="0"/>
              <a:t> </a:t>
            </a:r>
            <a:r>
              <a:rPr lang="en-US" dirty="0" smtClean="0"/>
              <a:t>BerEP4, EMA; </a:t>
            </a:r>
            <a:r>
              <a:rPr lang="ru-RU" dirty="0" smtClean="0"/>
              <a:t>лимфоидные – </a:t>
            </a:r>
            <a:r>
              <a:rPr lang="en-US" dirty="0" smtClean="0"/>
              <a:t>CD45; </a:t>
            </a:r>
            <a:r>
              <a:rPr lang="ru-RU" dirty="0" err="1" smtClean="0"/>
              <a:t>меланоцитарные</a:t>
            </a:r>
            <a:r>
              <a:rPr lang="ru-RU" dirty="0" smtClean="0"/>
              <a:t> - </a:t>
            </a:r>
            <a:r>
              <a:rPr lang="en-US" dirty="0" err="1" smtClean="0"/>
              <a:t>Melan</a:t>
            </a:r>
            <a:r>
              <a:rPr lang="en-US" dirty="0" smtClean="0"/>
              <a:t> A, </a:t>
            </a:r>
            <a:r>
              <a:rPr lang="ru-RU" dirty="0" err="1" smtClean="0"/>
              <a:t>мезотелиальные</a:t>
            </a:r>
            <a:r>
              <a:rPr lang="ru-RU" dirty="0" smtClean="0"/>
              <a:t> - </a:t>
            </a:r>
            <a:r>
              <a:rPr lang="en-US" dirty="0" smtClean="0"/>
              <a:t>WT-1, </a:t>
            </a:r>
            <a:r>
              <a:rPr lang="en-US" dirty="0" err="1" smtClean="0"/>
              <a:t>Calretinin</a:t>
            </a:r>
            <a:r>
              <a:rPr lang="ru-RU" dirty="0" smtClean="0"/>
              <a:t>, </a:t>
            </a:r>
            <a:r>
              <a:rPr lang="ru-RU" dirty="0" err="1" smtClean="0"/>
              <a:t>мезенхимальные</a:t>
            </a:r>
            <a:r>
              <a:rPr lang="ru-RU" dirty="0" smtClean="0"/>
              <a:t> – </a:t>
            </a:r>
            <a:r>
              <a:rPr lang="en-US" dirty="0" err="1" smtClean="0"/>
              <a:t>Vimentin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>
                <a:solidFill>
                  <a:srgbClr val="FF0000"/>
                </a:solidFill>
              </a:rPr>
              <a:t>для серозных экссудатов не подходит</a:t>
            </a:r>
            <a:r>
              <a:rPr lang="en-US" dirty="0" smtClean="0"/>
              <a:t>)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FF0000"/>
                </a:solidFill>
              </a:rPr>
              <a:t>Эксперессия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CK7 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en-US" b="1" dirty="0" smtClean="0">
                <a:solidFill>
                  <a:srgbClr val="FF0000"/>
                </a:solidFill>
              </a:rPr>
              <a:t> CK20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Органная принадлежность</a:t>
            </a:r>
            <a:r>
              <a:rPr lang="ru-RU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Легкое –</a:t>
            </a:r>
            <a:r>
              <a:rPr lang="en-US" sz="2400" dirty="0" smtClean="0"/>
              <a:t>TTF-1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Яичник (</a:t>
            </a:r>
            <a:r>
              <a:rPr lang="ru-RU" sz="2400" dirty="0" err="1" smtClean="0"/>
              <a:t>муцинозная</a:t>
            </a:r>
            <a:r>
              <a:rPr lang="ru-RU" sz="2400" dirty="0" smtClean="0"/>
              <a:t> </a:t>
            </a:r>
            <a:r>
              <a:rPr lang="ru-RU" sz="2400" dirty="0" err="1" smtClean="0"/>
              <a:t>аденокарцинома</a:t>
            </a:r>
            <a:r>
              <a:rPr lang="ru-RU" sz="2400" dirty="0" smtClean="0"/>
              <a:t>) –</a:t>
            </a:r>
            <a:r>
              <a:rPr lang="en-US" sz="2400" dirty="0" smtClean="0"/>
              <a:t> CK7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Поджелудочная железа – </a:t>
            </a:r>
            <a:r>
              <a:rPr lang="en-US" sz="2400" dirty="0" smtClean="0"/>
              <a:t>CK7</a:t>
            </a: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Кишечная карцинома –</a:t>
            </a:r>
            <a:r>
              <a:rPr lang="en-US" sz="2400" dirty="0"/>
              <a:t>CDX2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Карцинома </a:t>
            </a:r>
            <a:r>
              <a:rPr lang="ru-RU" sz="2400" dirty="0" err="1" smtClean="0"/>
              <a:t>урахуса</a:t>
            </a:r>
            <a:r>
              <a:rPr lang="ru-RU" sz="2400" dirty="0" smtClean="0"/>
              <a:t> –</a:t>
            </a:r>
            <a:r>
              <a:rPr lang="en-US" sz="2400" dirty="0" smtClean="0"/>
              <a:t> CEA, Leu-M1</a:t>
            </a: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19" y="0"/>
            <a:ext cx="940289" cy="94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488668"/>
            <a:ext cx="128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Случай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883649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052736"/>
            <a:ext cx="8712968" cy="5805264"/>
          </a:xfrm>
        </p:spPr>
        <p:txBody>
          <a:bodyPr/>
          <a:lstStyle/>
          <a:p>
            <a:pPr defTabSz="914400">
              <a:buClrTx/>
              <a:buSzTx/>
              <a:buFont typeface="Wingdings" panose="05000000000000000000" pitchFamily="2" charset="2"/>
              <a:buChar char="Ø"/>
            </a:pPr>
            <a:r>
              <a:rPr lang="ru-RU" sz="2800" dirty="0"/>
              <a:t>Выбор способа изготовления </a:t>
            </a:r>
            <a:r>
              <a:rPr lang="en-US" sz="2800" dirty="0"/>
              <a:t>cell</a:t>
            </a:r>
            <a:r>
              <a:rPr lang="ru-RU" sz="2800" dirty="0"/>
              <a:t>-блока зависит от типа фиксации </a:t>
            </a:r>
            <a:r>
              <a:rPr lang="ru-RU" sz="2800" dirty="0" smtClean="0"/>
              <a:t>пробы</a:t>
            </a:r>
          </a:p>
          <a:p>
            <a:pPr marL="0" indent="0" defTabSz="914400">
              <a:buClrTx/>
              <a:buSzTx/>
              <a:buNone/>
            </a:pPr>
            <a:endParaRPr lang="ru-RU" sz="2800" dirty="0"/>
          </a:p>
          <a:p>
            <a:pPr defTabSz="914400">
              <a:buClrTx/>
              <a:buSzTx/>
              <a:buFont typeface="Wingdings" panose="05000000000000000000" pitchFamily="2" charset="2"/>
              <a:buChar char="Ø"/>
            </a:pPr>
            <a:r>
              <a:rPr lang="ru-RU" sz="2800" dirty="0"/>
              <a:t>В с</a:t>
            </a:r>
            <a:r>
              <a:rPr lang="en-US" sz="2800" dirty="0"/>
              <a:t>ell-</a:t>
            </a:r>
            <a:r>
              <a:rPr lang="ru-RU" sz="2800" dirty="0"/>
              <a:t>блоках сохраняется структурность </a:t>
            </a:r>
            <a:r>
              <a:rPr lang="ru-RU" sz="2800" dirty="0" smtClean="0"/>
              <a:t>ткани</a:t>
            </a:r>
          </a:p>
          <a:p>
            <a:pPr marL="0" indent="0" defTabSz="914400">
              <a:buClrTx/>
              <a:buSzTx/>
              <a:buNone/>
            </a:pPr>
            <a:endParaRPr lang="en-US" sz="2800" dirty="0"/>
          </a:p>
          <a:p>
            <a:pPr defTabSz="914400">
              <a:buClrTx/>
              <a:buSzTx/>
              <a:buFont typeface="Wingdings" panose="05000000000000000000" pitchFamily="2" charset="2"/>
              <a:buChar char="Ø"/>
            </a:pPr>
            <a:r>
              <a:rPr lang="ru-RU" sz="2800" dirty="0"/>
              <a:t>С</a:t>
            </a:r>
            <a:r>
              <a:rPr lang="en-US" sz="2800" dirty="0"/>
              <a:t>ell-</a:t>
            </a:r>
            <a:r>
              <a:rPr lang="ru-RU" sz="2800" dirty="0"/>
              <a:t>блоки  являются оптимальным субстратом для проведения </a:t>
            </a:r>
            <a:r>
              <a:rPr lang="ru-RU" sz="2800" dirty="0" err="1"/>
              <a:t>иммуногистохимических</a:t>
            </a:r>
            <a:r>
              <a:rPr lang="ru-RU" sz="2800" dirty="0"/>
              <a:t> </a:t>
            </a:r>
            <a:r>
              <a:rPr lang="ru-RU" sz="2800" dirty="0" smtClean="0"/>
              <a:t>реакций</a:t>
            </a:r>
          </a:p>
          <a:p>
            <a:pPr marL="0" indent="0" defTabSz="914400">
              <a:buClrTx/>
              <a:buSzTx/>
              <a:buNone/>
            </a:pPr>
            <a:endParaRPr lang="ru-RU" sz="2800" dirty="0"/>
          </a:p>
          <a:p>
            <a:pPr defTabSz="914400">
              <a:buClrTx/>
              <a:buSzTx/>
              <a:buFont typeface="Wingdings" panose="05000000000000000000" pitchFamily="2" charset="2"/>
              <a:buChar char="Ø"/>
            </a:pPr>
            <a:r>
              <a:rPr lang="en-US" sz="2800" dirty="0"/>
              <a:t>Cell-</a:t>
            </a:r>
            <a:r>
              <a:rPr lang="ru-RU" sz="2800" dirty="0"/>
              <a:t>блоки целесообразно применять в комплексе с другими морфологическими методами, что значительно повышает информативность исследования</a:t>
            </a:r>
          </a:p>
          <a:p>
            <a:endParaRPr lang="ru-RU" sz="280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>
          <a:xfrm>
            <a:off x="27184" y="1"/>
            <a:ext cx="9144000" cy="98072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Заключение</a:t>
            </a: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-56783"/>
            <a:ext cx="1286816" cy="128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5673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http://cs301407.userapi.com/v301407387/2ed0/xVQtYIhUFxg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21" y="0"/>
            <a:ext cx="1743363" cy="174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350712" y="0"/>
            <a:ext cx="84969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ClrTx/>
              <a:buSzTx/>
              <a:buNone/>
            </a:pPr>
            <a:r>
              <a:rPr lang="ru-RU" sz="2800" b="1" dirty="0" smtClean="0"/>
              <a:t>Национальный центр клинической морфологической диагностики</a:t>
            </a:r>
          </a:p>
          <a:p>
            <a:pPr marL="0" indent="0" algn="ctr" defTabSz="914400">
              <a:buClrTx/>
              <a:buSzTx/>
              <a:buNone/>
            </a:pPr>
            <a:r>
              <a:rPr lang="ru-RU" sz="2800" b="1" dirty="0" smtClean="0"/>
              <a:t> Санкт-Петербург </a:t>
            </a:r>
          </a:p>
          <a:p>
            <a:pPr marL="0" indent="0" algn="ctr" defTabSz="914400">
              <a:buClrTx/>
              <a:buSzTx/>
              <a:buNone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тел. 8(812) 244-02-50</a:t>
            </a:r>
          </a:p>
          <a:p>
            <a:pPr marL="0" indent="0" defTabSz="914400">
              <a:buClrTx/>
              <a:buSzTx/>
              <a:buNone/>
            </a:pPr>
            <a:r>
              <a:rPr lang="ru-RU" sz="2800" b="1" dirty="0"/>
              <a:t> </a:t>
            </a:r>
            <a:endParaRPr lang="ru-RU" sz="2800" b="1" dirty="0" smtClean="0"/>
          </a:p>
          <a:p>
            <a:pPr marL="0" indent="0" defTabSz="914400">
              <a:buClrTx/>
              <a:buSzTx/>
              <a:buNone/>
            </a:pPr>
            <a:r>
              <a:rPr lang="ru-RU" sz="2800" b="1" dirty="0" smtClean="0"/>
              <a:t> Директор</a:t>
            </a:r>
            <a:r>
              <a:rPr lang="en-US" sz="2800" b="1" dirty="0" smtClean="0"/>
              <a:t>:</a:t>
            </a:r>
            <a:endParaRPr lang="ru-RU" sz="2800" b="1" dirty="0"/>
          </a:p>
          <a:p>
            <a:pPr marL="0" indent="0" defTabSz="914400">
              <a:buClrTx/>
              <a:buSzTx/>
              <a:buNone/>
            </a:pPr>
            <a:r>
              <a:rPr lang="en-US" sz="2800" b="1" dirty="0" smtClean="0"/>
              <a:t> </a:t>
            </a:r>
            <a:r>
              <a:rPr lang="ru-RU" sz="2800" b="1" dirty="0" smtClean="0"/>
              <a:t>Воробьев Сергей Леонидович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slvorob@gmail.com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 defTabSz="914400">
              <a:buClrTx/>
              <a:buSzTx/>
              <a:buNone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defTabSz="914400">
              <a:buClrTx/>
              <a:buSzTx/>
              <a:buNone/>
            </a:pPr>
            <a:r>
              <a:rPr lang="ru-RU" sz="2800" b="1" dirty="0" smtClean="0"/>
              <a:t> Зав. цитологической лабораторией:</a:t>
            </a:r>
          </a:p>
          <a:p>
            <a:pPr marL="0" indent="0" defTabSz="914400">
              <a:buClrTx/>
              <a:buSzTx/>
              <a:buNone/>
            </a:pPr>
            <a:r>
              <a:rPr lang="ru-RU" sz="2800" b="1" dirty="0" smtClean="0"/>
              <a:t> </a:t>
            </a:r>
            <a:r>
              <a:rPr lang="ru-RU" sz="2800" b="1" dirty="0" err="1" smtClean="0"/>
              <a:t>Тамазян</a:t>
            </a:r>
            <a:r>
              <a:rPr lang="ru-RU" sz="2800" b="1" dirty="0" smtClean="0"/>
              <a:t> Нина </a:t>
            </a:r>
            <a:r>
              <a:rPr lang="ru-RU" sz="2800" b="1" dirty="0" err="1" smtClean="0"/>
              <a:t>Ваниковна</a:t>
            </a:r>
            <a:r>
              <a:rPr lang="ru-RU" sz="2800" b="1" dirty="0" smtClean="0"/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ninell76@mail.ru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defTabSz="914400">
              <a:buClrTx/>
              <a:buSzTx/>
              <a:buNone/>
            </a:pPr>
            <a:endParaRPr lang="ru-RU" sz="2800" b="1" dirty="0" smtClean="0"/>
          </a:p>
          <a:p>
            <a:pPr marL="0" indent="0" defTabSz="914400">
              <a:buClrTx/>
              <a:buSzTx/>
              <a:buNone/>
            </a:pPr>
            <a:r>
              <a:rPr lang="ru-RU" sz="2800" b="1" dirty="0" smtClean="0"/>
              <a:t>Врач-патолог:</a:t>
            </a:r>
          </a:p>
          <a:p>
            <a:pPr marL="0" indent="0" defTabSz="914400">
              <a:buClrTx/>
              <a:buSzTx/>
              <a:buNone/>
            </a:pPr>
            <a:r>
              <a:rPr lang="ru-RU" sz="2800" b="1" dirty="0" err="1" smtClean="0"/>
              <a:t>Костючек</a:t>
            </a:r>
            <a:r>
              <a:rPr lang="ru-RU" sz="2800" b="1" dirty="0" smtClean="0"/>
              <a:t> Ирина </a:t>
            </a:r>
            <a:r>
              <a:rPr lang="ru-RU" sz="2800" b="1" dirty="0"/>
              <a:t>Николаевна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irchin00@gmail.com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42003" y="5396216"/>
            <a:ext cx="609600" cy="609600"/>
          </a:xfrm>
          <a:prstGeom prst="rect">
            <a:avLst/>
          </a:prstGeom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45" y="1991088"/>
            <a:ext cx="644366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0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8" y="5294675"/>
            <a:ext cx="203993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1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8" y="3637325"/>
            <a:ext cx="203993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58" y="2013313"/>
            <a:ext cx="2020887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68371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385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385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385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385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3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981"/>
          <a:stretch/>
        </p:blipFill>
        <p:spPr bwMode="auto">
          <a:xfrm>
            <a:off x="-35278" y="0"/>
            <a:ext cx="9179278" cy="692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60.978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3547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740"/>
          <a:stretch/>
        </p:blipFill>
        <p:spPr bwMode="auto">
          <a:xfrm>
            <a:off x="0" y="-1"/>
            <a:ext cx="9144000" cy="688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576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01957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-1" y="330680"/>
            <a:ext cx="8564765" cy="706437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</a:rPr>
              <a:t>Протокол приготовления с</a:t>
            </a:r>
            <a:r>
              <a:rPr lang="en-US" altLang="ru-RU" sz="4000" b="1" dirty="0">
                <a:solidFill>
                  <a:schemeClr val="accent1">
                    <a:lumMod val="75000"/>
                  </a:schemeClr>
                </a:solidFill>
              </a:rPr>
              <a:t>ell-</a:t>
            </a:r>
            <a:r>
              <a:rPr lang="ru-RU" altLang="ru-RU" sz="4000" b="1" dirty="0">
                <a:solidFill>
                  <a:schemeClr val="accent1">
                    <a:lumMod val="75000"/>
                  </a:schemeClr>
                </a:solidFill>
              </a:rPr>
              <a:t>блока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48200" y="1295402"/>
            <a:ext cx="4316288" cy="537395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15-20 </a:t>
            </a:r>
            <a:r>
              <a:rPr lang="ru-RU" sz="2600" dirty="0"/>
              <a:t>мин </a:t>
            </a:r>
            <a:r>
              <a:rPr lang="ru-RU" sz="2600" dirty="0" smtClean="0"/>
              <a:t>инкубация в термостате</a:t>
            </a:r>
            <a:r>
              <a:rPr lang="ru-RU" sz="2600" dirty="0"/>
              <a:t> </a:t>
            </a:r>
            <a:r>
              <a:rPr lang="ru-RU" sz="2600" dirty="0" smtClean="0"/>
              <a:t>при  37С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Механическое  обезвоживание свертка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45 </a:t>
            </a:r>
            <a:r>
              <a:rPr lang="ru-RU" sz="2600" dirty="0"/>
              <a:t>мин ф</a:t>
            </a:r>
            <a:r>
              <a:rPr lang="ru-RU" sz="2600" dirty="0" smtClean="0"/>
              <a:t>иксация свертка </a:t>
            </a:r>
            <a:r>
              <a:rPr lang="ru-RU" sz="2600" dirty="0"/>
              <a:t>в 10% </a:t>
            </a:r>
            <a:r>
              <a:rPr lang="ru-RU" sz="2600" dirty="0" smtClean="0"/>
              <a:t>нейтральном </a:t>
            </a:r>
            <a:r>
              <a:rPr lang="ru-RU" sz="2600" dirty="0" err="1" smtClean="0"/>
              <a:t>забуференном</a:t>
            </a:r>
            <a:r>
              <a:rPr lang="ru-RU" sz="2600" dirty="0" smtClean="0"/>
              <a:t> формалине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Стандартная </a:t>
            </a:r>
            <a:r>
              <a:rPr lang="ru-RU" sz="2600" dirty="0"/>
              <a:t>гистологическая проводка с заливкой в </a:t>
            </a:r>
            <a:r>
              <a:rPr lang="ru-RU" sz="2600" dirty="0" smtClean="0"/>
              <a:t>парафин</a:t>
            </a:r>
            <a:endParaRPr lang="ru-RU" sz="2600" dirty="0"/>
          </a:p>
          <a:p>
            <a:pPr>
              <a:buFont typeface="Wingdings" panose="05000000000000000000" pitchFamily="2" charset="2"/>
              <a:buChar char="Ø"/>
            </a:pP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295402"/>
            <a:ext cx="4316288" cy="537395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Центрифугирование </a:t>
            </a:r>
            <a:r>
              <a:rPr lang="ru-RU" sz="2600" dirty="0" err="1" smtClean="0"/>
              <a:t>нативного</a:t>
            </a:r>
            <a:r>
              <a:rPr lang="ru-RU" sz="2600" dirty="0" smtClean="0"/>
              <a:t> </a:t>
            </a:r>
            <a:r>
              <a:rPr lang="ru-RU" sz="2600" dirty="0"/>
              <a:t>материала или материала взятого в среду RPMI 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Помещение осадка </a:t>
            </a:r>
            <a:r>
              <a:rPr lang="ru-RU" sz="2600" dirty="0"/>
              <a:t>в стеклянную </a:t>
            </a:r>
            <a:r>
              <a:rPr lang="ru-RU" sz="2600" dirty="0" smtClean="0"/>
              <a:t>пробирку.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Добавление 50 </a:t>
            </a:r>
            <a:r>
              <a:rPr lang="ru-RU" sz="2600" dirty="0" err="1"/>
              <a:t>мкл</a:t>
            </a:r>
            <a:r>
              <a:rPr lang="ru-RU" sz="2600" dirty="0"/>
              <a:t> цитратной плазмы и 5 </a:t>
            </a:r>
            <a:r>
              <a:rPr lang="ru-RU" sz="2600" dirty="0" err="1"/>
              <a:t>мкл</a:t>
            </a:r>
            <a:r>
              <a:rPr lang="ru-RU" sz="2600" dirty="0"/>
              <a:t> хлорида кальция или любого другого кальцийсодержащего </a:t>
            </a:r>
            <a:r>
              <a:rPr lang="ru-RU" sz="2600" dirty="0" smtClean="0"/>
              <a:t>раствора </a:t>
            </a:r>
            <a:r>
              <a:rPr lang="ru-RU" sz="2600" dirty="0"/>
              <a:t>~10-25 </a:t>
            </a:r>
            <a:r>
              <a:rPr lang="ru-RU" sz="2600" dirty="0" err="1" smtClean="0"/>
              <a:t>мкл</a:t>
            </a:r>
            <a:r>
              <a:rPr lang="ru-RU" sz="2600" dirty="0" smtClean="0"/>
              <a:t> осадка</a:t>
            </a:r>
            <a:endParaRPr lang="ru-RU" sz="26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69"/>
            <a:ext cx="1176855" cy="117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29494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0770" y="260648"/>
            <a:ext cx="9133230" cy="14128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7937" algn="ctr">
              <a:spcBef>
                <a:spcPts val="800"/>
              </a:spcBef>
              <a:buClrTx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3200" b="1" dirty="0">
                <a:solidFill>
                  <a:srgbClr val="000000"/>
                </a:solidFill>
                <a:latin typeface="Calibri" pitchFamily="32" charset="0"/>
                <a:ea typeface="Microsoft YaHei" charset="0"/>
              </a:rPr>
              <a:t>	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Алгоритм 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морфологической </a:t>
            </a:r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      диагностики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ru-RU" sz="2800" dirty="0">
              <a:solidFill>
                <a:srgbClr val="000000"/>
              </a:solidFill>
              <a:latin typeface="Calibri" pitchFamily="32" charset="0"/>
              <a:ea typeface="Microsoft YaHe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844824"/>
            <a:ext cx="8568952" cy="490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Традиционная цитология с окраской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азуровыми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 красителями (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on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site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)</a:t>
            </a: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Жидкостная цитология с окраской по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Папаниколау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 (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second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step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; в большей степени применима для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браш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-биопсий и исследования содержимого кистозных образований)</a:t>
            </a: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en-US" sz="2600" b="1" dirty="0">
                <a:solidFill>
                  <a:srgbClr val="C00000"/>
                </a:solidFill>
                <a:latin typeface="+mn-lt"/>
                <a:ea typeface="+mn-ea"/>
              </a:rPr>
              <a:t>Cell</a:t>
            </a:r>
            <a:r>
              <a:rPr lang="ru-RU" sz="2600" b="1" dirty="0">
                <a:solidFill>
                  <a:srgbClr val="C00000"/>
                </a:solidFill>
                <a:latin typeface="+mn-lt"/>
                <a:ea typeface="+mn-ea"/>
              </a:rPr>
              <a:t>-блок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, гистология</a:t>
            </a: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Иммуногистохимия</a:t>
            </a:r>
            <a:endParaRPr lang="ru-RU" sz="260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Иммуноцитохимия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 (при невозможности изготовить </a:t>
            </a:r>
            <a:r>
              <a:rPr lang="ru-RU" sz="2600" dirty="0" err="1">
                <a:solidFill>
                  <a:schemeClr val="tx1"/>
                </a:solidFill>
                <a:latin typeface="+mn-lt"/>
                <a:ea typeface="+mn-ea"/>
              </a:rPr>
              <a:t>cell</a:t>
            </a:r>
            <a:r>
              <a:rPr lang="ru-RU" sz="2600" dirty="0">
                <a:solidFill>
                  <a:schemeClr val="tx1"/>
                </a:solidFill>
                <a:latin typeface="+mn-lt"/>
                <a:ea typeface="+mn-ea"/>
              </a:rPr>
              <a:t>-блок)</a:t>
            </a:r>
          </a:p>
          <a:p>
            <a:endParaRPr lang="ru-RU" sz="26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69"/>
            <a:ext cx="1176855" cy="117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1088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82108" y="554762"/>
            <a:ext cx="8134308" cy="186396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/>
          <a:lstStyle/>
          <a:p>
            <a:pPr marL="342900" indent="-334963" algn="ctr">
              <a:spcBef>
                <a:spcPts val="800"/>
              </a:spcBef>
              <a:buClrTx/>
              <a:buFontTx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2800" b="1" dirty="0">
                <a:solidFill>
                  <a:srgbClr val="000000"/>
                </a:solidFill>
                <a:latin typeface="Calibri" pitchFamily="32" charset="0"/>
                <a:ea typeface="Microsoft YaHei" charset="0"/>
              </a:rPr>
              <a:t>	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Информативность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исследования материала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тонкоигольной аспирационной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биопсии поджелудочной железы (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n=74)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342900" indent="-334963">
              <a:spcBef>
                <a:spcPts val="450"/>
              </a:spcBef>
              <a:buClrTx/>
              <a:buFontTx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ru-RU" b="1" dirty="0">
              <a:solidFill>
                <a:srgbClr val="000000"/>
              </a:solidFill>
              <a:latin typeface="Calibri" pitchFamily="32" charset="0"/>
              <a:ea typeface="Microsoft YaHei" charset="0"/>
            </a:endParaRP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3200" dirty="0">
                <a:solidFill>
                  <a:srgbClr val="000000"/>
                </a:solidFill>
                <a:latin typeface="Calibri" pitchFamily="32" charset="0"/>
                <a:ea typeface="Microsoft YaHei" charset="0"/>
              </a:rPr>
              <a:t>Изолированное цитологическое исследование</a:t>
            </a:r>
          </a:p>
          <a:p>
            <a:pPr marL="342900" indent="-334963">
              <a:spcBef>
                <a:spcPts val="800"/>
              </a:spcBef>
              <a:buClrTx/>
              <a:buFontTx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ru-RU" sz="3600" b="1" dirty="0">
              <a:solidFill>
                <a:srgbClr val="FF0000"/>
              </a:solidFill>
              <a:latin typeface="Calibri" pitchFamily="32" charset="0"/>
              <a:ea typeface="Microsoft YaHei" charset="0"/>
            </a:endParaRPr>
          </a:p>
          <a:p>
            <a:pPr marL="342900" indent="-334963">
              <a:spcBef>
                <a:spcPts val="800"/>
              </a:spcBef>
              <a:buClrTx/>
              <a:buFontTx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ru-RU" sz="2800" dirty="0">
              <a:solidFill>
                <a:srgbClr val="000000"/>
              </a:solidFill>
              <a:latin typeface="Calibri" pitchFamily="32" charset="0"/>
              <a:ea typeface="Microsoft YaHei" charset="0"/>
            </a:endParaRPr>
          </a:p>
          <a:p>
            <a:pPr marL="342900" indent="-334963">
              <a:spcBef>
                <a:spcPts val="800"/>
              </a:spcBef>
              <a:buClrTx/>
              <a:buFontTx/>
              <a:buNone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endParaRPr lang="ru-RU" sz="2800" dirty="0">
              <a:solidFill>
                <a:srgbClr val="000000"/>
              </a:solidFill>
              <a:latin typeface="Calibri" pitchFamily="32" charset="0"/>
              <a:ea typeface="Microsoft YaHei" charset="0"/>
            </a:endParaRPr>
          </a:p>
          <a:p>
            <a:pPr marL="460375" indent="-457200">
              <a:spcBef>
                <a:spcPts val="800"/>
              </a:spcBef>
              <a:buFont typeface="Wingdings" panose="05000000000000000000" pitchFamily="2" charset="2"/>
              <a:buChar char="Ø"/>
              <a:tabLst>
                <a:tab pos="342900" algn="l"/>
                <a:tab pos="906463" algn="l"/>
                <a:tab pos="1820863" algn="l"/>
                <a:tab pos="2735263" algn="l"/>
                <a:tab pos="3649663" algn="l"/>
                <a:tab pos="4564063" algn="l"/>
                <a:tab pos="5478463" algn="l"/>
                <a:tab pos="6392863" algn="l"/>
                <a:tab pos="7307263" algn="l"/>
                <a:tab pos="8221663" algn="l"/>
                <a:tab pos="9136063" algn="l"/>
                <a:tab pos="10050463" algn="l"/>
                <a:tab pos="10326688" algn="l"/>
                <a:tab pos="10775950" algn="l"/>
                <a:tab pos="10777538" algn="l"/>
                <a:tab pos="10779125" algn="l"/>
                <a:tab pos="10780713" algn="l"/>
              </a:tabLst>
              <a:defRPr/>
            </a:pPr>
            <a:r>
              <a:rPr lang="ru-RU" sz="3200" dirty="0">
                <a:solidFill>
                  <a:srgbClr val="000000"/>
                </a:solidFill>
                <a:latin typeface="Calibri" pitchFamily="32" charset="0"/>
                <a:ea typeface="Microsoft YaHei" charset="0"/>
              </a:rPr>
              <a:t>Комплекс методов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689375" y="3555748"/>
            <a:ext cx="47529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Неинформативно – </a:t>
            </a:r>
            <a:r>
              <a:rPr lang="ru-RU" altLang="ru-RU" sz="3600" b="1" dirty="0">
                <a:solidFill>
                  <a:srgbClr val="FF0000"/>
                </a:solidFill>
              </a:rPr>
              <a:t>33,3%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 err="1">
                <a:solidFill>
                  <a:srgbClr val="FF0000"/>
                </a:solidFill>
              </a:rPr>
              <a:t>Малоинформативно</a:t>
            </a:r>
            <a:r>
              <a:rPr lang="ru-RU" altLang="ru-RU" sz="2400" b="1" dirty="0">
                <a:solidFill>
                  <a:srgbClr val="FF0000"/>
                </a:solidFill>
              </a:rPr>
              <a:t> – </a:t>
            </a:r>
            <a:r>
              <a:rPr lang="ru-RU" altLang="ru-RU" sz="3600" b="1" dirty="0">
                <a:solidFill>
                  <a:srgbClr val="FF0000"/>
                </a:solidFill>
              </a:rPr>
              <a:t>16,7%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659179" y="5783005"/>
            <a:ext cx="53990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FF0000"/>
                </a:solidFill>
              </a:rPr>
              <a:t>Неинформативно – </a:t>
            </a:r>
            <a:r>
              <a:rPr lang="ru-RU" altLang="ru-RU" sz="3600" b="1" dirty="0">
                <a:solidFill>
                  <a:srgbClr val="FF0000"/>
                </a:solidFill>
              </a:rPr>
              <a:t>5,1%</a:t>
            </a:r>
          </a:p>
        </p:txBody>
      </p:sp>
      <p:sp>
        <p:nvSpPr>
          <p:cNvPr id="4106" name="AutoShape 3"/>
          <p:cNvSpPr>
            <a:spLocks/>
          </p:cNvSpPr>
          <p:nvPr/>
        </p:nvSpPr>
        <p:spPr bwMode="auto">
          <a:xfrm>
            <a:off x="4866088" y="3508123"/>
            <a:ext cx="360362" cy="1366837"/>
          </a:xfrm>
          <a:prstGeom prst="rightBrace">
            <a:avLst>
              <a:gd name="adj1" fmla="val 8323"/>
              <a:gd name="adj2" fmla="val 50000"/>
            </a:avLst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7" name="Text Box 7"/>
          <p:cNvSpPr txBox="1">
            <a:spLocks noChangeArrowheads="1"/>
          </p:cNvSpPr>
          <p:nvPr/>
        </p:nvSpPr>
        <p:spPr bwMode="auto">
          <a:xfrm>
            <a:off x="5658250" y="3887535"/>
            <a:ext cx="144145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3600" b="1">
                <a:solidFill>
                  <a:srgbClr val="FF0000"/>
                </a:solidFill>
              </a:rPr>
              <a:t>50%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69"/>
            <a:ext cx="1176855" cy="1176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43685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9" name="Picture 19" descr="F:\Cases for Paris 2013\Case Korostina 3212\1696-13 Р-Гимза трад цитол х100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9" y="1545128"/>
            <a:ext cx="3026048" cy="226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F:\Cases for Paris 2013\Case Роенко 38277-12\38277-12 Р-Гимза трад цитол х200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29" y="3862725"/>
            <a:ext cx="2972065" cy="227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ext Box 19"/>
          <p:cNvSpPr txBox="1">
            <a:spLocks noChangeArrowheads="1"/>
          </p:cNvSpPr>
          <p:nvPr/>
        </p:nvSpPr>
        <p:spPr bwMode="auto">
          <a:xfrm>
            <a:off x="8459257" y="2310563"/>
            <a:ext cx="61118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ru-RU" sz="1800" b="1" dirty="0" smtClean="0">
                <a:latin typeface="Arial" charset="0"/>
              </a:rPr>
              <a:t>1</a:t>
            </a:r>
            <a:endParaRPr lang="ru-RU" altLang="ru-RU" sz="1800" b="1" dirty="0">
              <a:latin typeface="Arial" charset="0"/>
            </a:endParaRPr>
          </a:p>
        </p:txBody>
      </p:sp>
      <p:pic>
        <p:nvPicPr>
          <p:cNvPr id="5124" name="Picture 24" descr="E:\Cases for Paris 2013\Case Korostina 3212\1696-13 Г-Э_cell-block х200_1.jpg"/>
          <p:cNvPicPr>
            <a:picLocks noChangeAspect="1" noChangeArrowheads="1"/>
          </p:cNvPicPr>
          <p:nvPr/>
        </p:nvPicPr>
        <p:blipFill>
          <a:blip r:embed="rId6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14" y="1545127"/>
            <a:ext cx="3028830" cy="226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8" descr="E:\Cases for Paris 2013\Case Роенко 38277-12\38277-12 Г-Э_cell-block х400_2.jpg"/>
          <p:cNvPicPr>
            <a:picLocks noChangeAspect="1" noChangeArrowheads="1"/>
          </p:cNvPicPr>
          <p:nvPr/>
        </p:nvPicPr>
        <p:blipFill>
          <a:blip r:embed="rId7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14" y="3862725"/>
            <a:ext cx="3028830" cy="227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33" descr="E:\Cases for Paris 2013\Case Korostina 3212\1696-13 AE1-AE3_cell-block х200_1.jpg"/>
          <p:cNvPicPr>
            <a:picLocks noChangeAspect="1" noChangeArrowheads="1"/>
          </p:cNvPicPr>
          <p:nvPr/>
        </p:nvPicPr>
        <p:blipFill>
          <a:blip r:embed="rId8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82" y="1545128"/>
            <a:ext cx="3024659" cy="226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 Box 19"/>
          <p:cNvSpPr txBox="1">
            <a:spLocks noChangeArrowheads="1"/>
          </p:cNvSpPr>
          <p:nvPr/>
        </p:nvSpPr>
        <p:spPr bwMode="auto">
          <a:xfrm>
            <a:off x="0" y="6396335"/>
            <a:ext cx="2853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ru-RU" sz="1800" b="1" dirty="0" smtClean="0">
                <a:latin typeface="Arial" charset="0"/>
              </a:rPr>
              <a:t>MGG, ×100</a:t>
            </a:r>
            <a:endParaRPr lang="ru-RU" altLang="ru-RU" sz="1800" b="1" dirty="0">
              <a:latin typeface="Arial" charset="0"/>
            </a:endParaRPr>
          </a:p>
        </p:txBody>
      </p:sp>
      <p:sp>
        <p:nvSpPr>
          <p:cNvPr id="5135" name="Text Box 19"/>
          <p:cNvSpPr txBox="1">
            <a:spLocks noChangeArrowheads="1"/>
          </p:cNvSpPr>
          <p:nvPr/>
        </p:nvSpPr>
        <p:spPr bwMode="auto">
          <a:xfrm>
            <a:off x="2701384" y="6378061"/>
            <a:ext cx="2849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ru-RU" sz="1800" b="1" dirty="0">
                <a:latin typeface="Arial" charset="0"/>
              </a:rPr>
              <a:t>Cell-block, H&amp;E ×200</a:t>
            </a:r>
            <a:endParaRPr lang="ru-RU" altLang="ru-RU" sz="1800" b="1" dirty="0">
              <a:latin typeface="Arial" charset="0"/>
            </a:endParaRPr>
          </a:p>
        </p:txBody>
      </p:sp>
      <p:sp>
        <p:nvSpPr>
          <p:cNvPr id="5136" name="Text Box 19"/>
          <p:cNvSpPr txBox="1">
            <a:spLocks noChangeArrowheads="1"/>
          </p:cNvSpPr>
          <p:nvPr/>
        </p:nvSpPr>
        <p:spPr bwMode="auto">
          <a:xfrm>
            <a:off x="5468842" y="6349443"/>
            <a:ext cx="2849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ru-RU" sz="1800" b="1" dirty="0">
                <a:latin typeface="Arial" charset="0"/>
              </a:rPr>
              <a:t>AE1</a:t>
            </a:r>
            <a:r>
              <a:rPr lang="ru-RU" altLang="ru-RU" sz="1800" b="1" dirty="0">
                <a:latin typeface="Arial" charset="0"/>
              </a:rPr>
              <a:t>⁄</a:t>
            </a:r>
            <a:r>
              <a:rPr lang="en-US" altLang="ru-RU" sz="1800" b="1" dirty="0" smtClean="0">
                <a:latin typeface="Arial" charset="0"/>
              </a:rPr>
              <a:t>AE3, ×</a:t>
            </a:r>
            <a:r>
              <a:rPr lang="en-US" altLang="ru-RU" sz="1800" b="1" dirty="0">
                <a:latin typeface="Arial" charset="0"/>
              </a:rPr>
              <a:t>200</a:t>
            </a:r>
            <a:endParaRPr lang="ru-RU" altLang="ru-RU" sz="1800" b="1" dirty="0">
              <a:latin typeface="Arial" charset="0"/>
            </a:endParaRPr>
          </a:p>
        </p:txBody>
      </p:sp>
      <p:pic>
        <p:nvPicPr>
          <p:cNvPr id="5127" name="Picture 29" descr="E:\Cases for Paris 2013\Case Роенко 38277-12\38277-12 AE1-AE3_cell-block х200_1.jpg"/>
          <p:cNvPicPr>
            <a:picLocks noChangeAspect="1" noChangeArrowheads="1"/>
          </p:cNvPicPr>
          <p:nvPr/>
        </p:nvPicPr>
        <p:blipFill rotWithShape="1">
          <a:blip r:embed="rId9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1" r="14109"/>
          <a:stretch/>
        </p:blipFill>
        <p:spPr bwMode="auto">
          <a:xfrm rot="16200000">
            <a:off x="5756862" y="3487248"/>
            <a:ext cx="2273707" cy="302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459257" y="4830359"/>
            <a:ext cx="61118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 typeface="Times New Roman" pitchFamily="18" charset="0"/>
              <a:buNone/>
            </a:pPr>
            <a:r>
              <a:rPr lang="en-US" altLang="ru-RU" sz="1800" b="1" dirty="0" smtClean="0">
                <a:latin typeface="Arial" charset="0"/>
              </a:rPr>
              <a:t>2</a:t>
            </a:r>
            <a:endParaRPr lang="ru-RU" altLang="ru-RU" sz="1800" b="1" dirty="0">
              <a:latin typeface="Arial" charset="0"/>
            </a:endParaRP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27184" y="1"/>
            <a:ext cx="9144000" cy="980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</a:pPr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Плевральные выпоты</a:t>
            </a: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21" y="-56783"/>
            <a:ext cx="1743363" cy="174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3554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7184" y="1"/>
            <a:ext cx="9144000" cy="9807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eaLnBrk="1" hangingPunct="1">
              <a:buClrTx/>
              <a:buSzTx/>
              <a:buFontTx/>
            </a:pP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Женщина </a:t>
            </a:r>
            <a:r>
              <a:rPr lang="en-US" altLang="ru-RU" sz="2800" b="1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r>
              <a:rPr lang="ru-RU" altLang="ru-RU" sz="2800" b="1" dirty="0">
                <a:solidFill>
                  <a:schemeClr val="accent1">
                    <a:lumMod val="75000"/>
                  </a:schemeClr>
                </a:solidFill>
              </a:rPr>
              <a:t>8 лет. Карцинома молочной железы в анамнезе. Плевральный </a:t>
            </a:r>
            <a:r>
              <a:rPr lang="ru-RU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экссудат </a:t>
            </a:r>
            <a:r>
              <a:rPr lang="en-US" alt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G:\doc\Сокольники 2015\Cases for Paris 2013\Case Korostina 3212\1696-13 Р-Гимза трад цитол х200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oc\Сокольники 2015\Cases for Paris 2013\Case Korostina 3212\1696-13 Г-Э_cell-block х200_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4586" y="509802"/>
            <a:ext cx="1743363" cy="174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2988224" y="5427633"/>
            <a:ext cx="15600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prstClr val="black"/>
                </a:solidFill>
              </a:rPr>
              <a:t>MGG, ×200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14056" y="5392313"/>
            <a:ext cx="14927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 smtClean="0">
                <a:solidFill>
                  <a:prstClr val="black"/>
                </a:solidFill>
              </a:rPr>
              <a:t>H&amp;E, </a:t>
            </a:r>
            <a:r>
              <a:rPr lang="en-US" sz="2000" b="1" dirty="0">
                <a:solidFill>
                  <a:prstClr val="black"/>
                </a:solidFill>
              </a:rPr>
              <a:t>×200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488668"/>
            <a:ext cx="128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Случай 1 </a:t>
            </a:r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60783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/>
          <p:cNvSpPr>
            <a:spLocks noGrp="1" noChangeArrowheads="1"/>
          </p:cNvSpPr>
          <p:nvPr>
            <p:ph type="title"/>
          </p:nvPr>
        </p:nvSpPr>
        <p:spPr>
          <a:xfrm>
            <a:off x="27184" y="1"/>
            <a:ext cx="9144000" cy="98072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Алгоритм </a:t>
            </a:r>
            <a:r>
              <a:rPr lang="ru-RU" altLang="ru-RU" sz="4000" b="1" dirty="0" err="1" smtClean="0">
                <a:solidFill>
                  <a:schemeClr val="accent1">
                    <a:lumMod val="75000"/>
                  </a:schemeClr>
                </a:solidFill>
              </a:rPr>
              <a:t>фенотипирования</a:t>
            </a:r>
            <a:r>
              <a:rPr lang="ru-RU" alt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altLang="ru-RU" sz="40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19" y="1052736"/>
            <a:ext cx="8892481" cy="5544616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Гистогенез</a:t>
            </a:r>
            <a:r>
              <a:rPr lang="en-US" dirty="0" smtClean="0"/>
              <a:t>: </a:t>
            </a:r>
            <a:r>
              <a:rPr lang="ru-RU" dirty="0" smtClean="0"/>
              <a:t>эпителиальные маркеры - </a:t>
            </a:r>
            <a:r>
              <a:rPr lang="en-US" dirty="0" smtClean="0"/>
              <a:t>AE1/AE3,</a:t>
            </a:r>
            <a:r>
              <a:rPr lang="ru-RU" dirty="0" smtClean="0"/>
              <a:t> </a:t>
            </a:r>
            <a:r>
              <a:rPr lang="en-US" dirty="0" smtClean="0"/>
              <a:t>BerEP4, EMA; </a:t>
            </a:r>
            <a:r>
              <a:rPr lang="ru-RU" dirty="0" smtClean="0"/>
              <a:t>лимфоидные – </a:t>
            </a:r>
            <a:r>
              <a:rPr lang="en-US" dirty="0" smtClean="0"/>
              <a:t>CD45; </a:t>
            </a:r>
            <a:r>
              <a:rPr lang="ru-RU" dirty="0" err="1" smtClean="0"/>
              <a:t>меланоцитарные</a:t>
            </a:r>
            <a:r>
              <a:rPr lang="ru-RU" dirty="0" smtClean="0"/>
              <a:t> - </a:t>
            </a:r>
            <a:r>
              <a:rPr lang="en-US" dirty="0" err="1" smtClean="0"/>
              <a:t>Melan</a:t>
            </a:r>
            <a:r>
              <a:rPr lang="en-US" dirty="0" smtClean="0"/>
              <a:t> A, </a:t>
            </a:r>
            <a:r>
              <a:rPr lang="ru-RU" dirty="0" err="1" smtClean="0"/>
              <a:t>мезотелиальные</a:t>
            </a:r>
            <a:r>
              <a:rPr lang="ru-RU" dirty="0" smtClean="0"/>
              <a:t> - </a:t>
            </a:r>
            <a:r>
              <a:rPr lang="en-US" dirty="0" smtClean="0"/>
              <a:t>WT-1, </a:t>
            </a:r>
            <a:r>
              <a:rPr lang="en-US" dirty="0" err="1" smtClean="0"/>
              <a:t>Calretinin</a:t>
            </a:r>
            <a:r>
              <a:rPr lang="ru-RU" dirty="0" smtClean="0"/>
              <a:t>, </a:t>
            </a:r>
            <a:r>
              <a:rPr lang="ru-RU" dirty="0" err="1" smtClean="0"/>
              <a:t>мезенхимальные</a:t>
            </a:r>
            <a:r>
              <a:rPr lang="ru-RU" dirty="0" smtClean="0"/>
              <a:t> – </a:t>
            </a:r>
            <a:r>
              <a:rPr lang="en-US" dirty="0" err="1" smtClean="0"/>
              <a:t>Vimentin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(</a:t>
            </a:r>
            <a:r>
              <a:rPr lang="ru-RU" dirty="0" smtClean="0">
                <a:solidFill>
                  <a:srgbClr val="FF0000"/>
                </a:solidFill>
              </a:rPr>
              <a:t>для серозных экссудатов не подходит</a:t>
            </a:r>
            <a:r>
              <a:rPr lang="en-US" dirty="0" smtClean="0"/>
              <a:t>)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err="1" smtClean="0">
                <a:solidFill>
                  <a:srgbClr val="FF0000"/>
                </a:solidFill>
              </a:rPr>
              <a:t>Эксперессия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CK7 </a:t>
            </a:r>
            <a:r>
              <a:rPr lang="ru-RU" b="1" dirty="0" smtClean="0">
                <a:solidFill>
                  <a:srgbClr val="FF0000"/>
                </a:solidFill>
              </a:rPr>
              <a:t>и</a:t>
            </a:r>
            <a:r>
              <a:rPr lang="en-US" b="1" dirty="0" smtClean="0">
                <a:solidFill>
                  <a:srgbClr val="FF0000"/>
                </a:solidFill>
              </a:rPr>
              <a:t> CK20</a:t>
            </a:r>
            <a:endParaRPr lang="ru-RU" b="1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FF0000"/>
                </a:solidFill>
              </a:rPr>
              <a:t>Органная принадлежность</a:t>
            </a:r>
            <a:r>
              <a:rPr lang="ru-RU" dirty="0" smtClean="0"/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Молочная железа – </a:t>
            </a:r>
            <a:r>
              <a:rPr lang="en-US" sz="2400" dirty="0" smtClean="0"/>
              <a:t>Mammaglobin, GCDFP15, ER, PR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Легкое –</a:t>
            </a:r>
            <a:r>
              <a:rPr lang="en-US" sz="2400" dirty="0" smtClean="0"/>
              <a:t>TTF-1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Яичник (серозная карцинома) – </a:t>
            </a:r>
            <a:r>
              <a:rPr lang="en-US" sz="2400" dirty="0" smtClean="0"/>
              <a:t>WT-1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err="1" smtClean="0"/>
              <a:t>Эндометриоидные</a:t>
            </a:r>
            <a:r>
              <a:rPr lang="ru-RU" sz="2400" dirty="0" smtClean="0"/>
              <a:t> опухоли – </a:t>
            </a:r>
            <a:r>
              <a:rPr lang="en-US" sz="2400" dirty="0" err="1" smtClean="0"/>
              <a:t>Vimentin</a:t>
            </a:r>
            <a:r>
              <a:rPr lang="en-US" sz="2400" dirty="0" smtClean="0"/>
              <a:t>, ER, PR</a:t>
            </a: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Плоскоклеточная карцинома шейки матки – </a:t>
            </a:r>
            <a:r>
              <a:rPr lang="en-US" sz="2400" dirty="0" smtClean="0"/>
              <a:t>CK5/6, p16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619" y="0"/>
            <a:ext cx="940289" cy="940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6488668"/>
            <a:ext cx="1284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Случай 1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203458"/>
      </p:ext>
    </p:extLst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3021</TotalTime>
  <Words>482</Words>
  <Application>Microsoft Office PowerPoint</Application>
  <PresentationFormat>Экран (4:3)</PresentationFormat>
  <Paragraphs>99</Paragraphs>
  <Slides>14</Slides>
  <Notes>2</Notes>
  <HiddenSlides>0</HiddenSlides>
  <MMClips>14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Протокол приготовления сell-блока</vt:lpstr>
      <vt:lpstr>Презентация PowerPoint</vt:lpstr>
      <vt:lpstr>Презентация PowerPoint</vt:lpstr>
      <vt:lpstr>Презентация PowerPoint</vt:lpstr>
      <vt:lpstr>Женщина 68 лет. Карцинома молочной железы в анамнезе. Плевральный экссудат   </vt:lpstr>
      <vt:lpstr>Алгоритм фенотипирования  </vt:lpstr>
      <vt:lpstr>Женщина 68 лет. Карцинома молочной железы в анамнезе. Cерозная аденокарцинома эндометрия   </vt:lpstr>
      <vt:lpstr>Женщина 40 лет. Аденокарцинома урахуса с метастазами в легкое в анамнезе. Плевральный экссудат   </vt:lpstr>
      <vt:lpstr>Алгоритм фенотипирования  </vt:lpstr>
      <vt:lpstr>Заключение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МОРФОЛОГИЧЕСКАЯ ВЕРИФИКАЦИЯ ОПУХОЛЕЙ ПАНКРЕАТОБИЛИАРНОЙ ЗОНЫ НА МАТЕРИАЛЕ ТОНКОИГОЛЬНОЙ АСПИРАЦИОННОЙ БИОПСИИ</dc:title>
  <dc:creator>irchin</dc:creator>
  <cp:lastModifiedBy>Irina</cp:lastModifiedBy>
  <cp:revision>272</cp:revision>
  <cp:lastPrinted>1601-01-01T00:00:00Z</cp:lastPrinted>
  <dcterms:created xsi:type="dcterms:W3CDTF">2013-12-08T20:53:15Z</dcterms:created>
  <dcterms:modified xsi:type="dcterms:W3CDTF">2016-01-24T19:35:39Z</dcterms:modified>
</cp:coreProperties>
</file>